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ED03601-4724-4293-A32A-3A0879C5D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E433AC3-E189-483B-9E8C-DFD5D2A186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FD55502-30B5-4C93-AB27-46B17D5CF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269282"/>
            <a:ext cx="8991600" cy="1264762"/>
          </a:xfrm>
        </p:spPr>
        <p:txBody>
          <a:bodyPr>
            <a:normAutofit/>
          </a:bodyPr>
          <a:lstStyle/>
          <a:p>
            <a:r>
              <a:rPr lang="nl-NL" sz="3200" dirty="0"/>
              <a:t>Hartritme- en geleidingsstoornissen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49E3E2F-8F28-4E68-88AA-FB88CF2DD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>
            <a:normAutofit/>
          </a:bodyPr>
          <a:lstStyle/>
          <a:p>
            <a:endParaRPr lang="nl-NL" sz="1800">
              <a:solidFill>
                <a:srgbClr val="FFFFFF"/>
              </a:solidFill>
            </a:endParaRPr>
          </a:p>
        </p:txBody>
      </p:sp>
      <p:pic>
        <p:nvPicPr>
          <p:cNvPr id="1026" name="Picture 2" descr="hartritme">
            <a:extLst>
              <a:ext uri="{FF2B5EF4-FFF2-40B4-BE49-F238E27FC236}">
                <a16:creationId xmlns:a16="http://schemas.microsoft.com/office/drawing/2014/main" id="{94B00E23-2CA5-41E1-B116-48891D6A3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656" y="640078"/>
            <a:ext cx="5324688" cy="3301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916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2C370C-157A-40EF-B977-6DDE35D8D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Paroxysmale supraventriculaire tachycardie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6CBD7F-D9BD-4455-9856-B0C7BC42F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Aanvalsgewijs</a:t>
            </a:r>
          </a:p>
          <a:p>
            <a:r>
              <a:rPr lang="nl-NL" dirty="0"/>
              <a:t>“hart slaat op hol”</a:t>
            </a:r>
          </a:p>
          <a:p>
            <a:r>
              <a:rPr lang="nl-NL" dirty="0"/>
              <a:t>Leefstijl, jonge leeftijd</a:t>
            </a:r>
          </a:p>
          <a:p>
            <a:r>
              <a:rPr lang="nl-NL" dirty="0"/>
              <a:t>Andere oorzaken: bijv. anemie</a:t>
            </a:r>
          </a:p>
          <a:p>
            <a:endParaRPr lang="nl-NL" dirty="0"/>
          </a:p>
          <a:p>
            <a:r>
              <a:rPr lang="nl-NL" dirty="0"/>
              <a:t>Nervus Vagus stimuleren (</a:t>
            </a:r>
            <a:r>
              <a:rPr lang="nl-NL"/>
              <a:t>hand blazen)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161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966A4D4-049A-4389-B407-0E7091A07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80077A-4F99-42F4-93E8-978779778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nl-NL" dirty="0"/>
              <a:t>atriumfibrilleren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F287C9-4906-402F-8F08-15DEBDC29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Boezemfibrilleren</a:t>
            </a:r>
          </a:p>
          <a:p>
            <a:r>
              <a:rPr lang="nl-NL">
                <a:solidFill>
                  <a:srgbClr val="FFFFFF"/>
                </a:solidFill>
              </a:rPr>
              <a:t>Onregelmatig en snel samentrekken van de boezems</a:t>
            </a:r>
          </a:p>
          <a:p>
            <a:r>
              <a:rPr lang="nl-NL">
                <a:solidFill>
                  <a:srgbClr val="FFFFFF"/>
                </a:solidFill>
              </a:rPr>
              <a:t>Komt veel voor</a:t>
            </a:r>
          </a:p>
          <a:p>
            <a:r>
              <a:rPr lang="nl-NL">
                <a:solidFill>
                  <a:srgbClr val="FFFFFF"/>
                </a:solidFill>
              </a:rPr>
              <a:t>Hinderlijk maar vaak onschuldig</a:t>
            </a:r>
          </a:p>
          <a:p>
            <a:r>
              <a:rPr lang="nl-NL">
                <a:solidFill>
                  <a:srgbClr val="FFFFFF"/>
                </a:solidFill>
              </a:rPr>
              <a:t>Kan bloedpropjes veroorzaken ( beroerte etc. en hartfalen</a:t>
            </a:r>
          </a:p>
          <a:p>
            <a:r>
              <a:rPr lang="nl-NL">
                <a:solidFill>
                  <a:srgbClr val="FFFFFF"/>
                </a:solidFill>
              </a:rPr>
              <a:t>Medicatie: antistolling</a:t>
            </a:r>
          </a:p>
          <a:p>
            <a:endParaRPr lang="nl-NL">
              <a:solidFill>
                <a:srgbClr val="FFFFFF"/>
              </a:solidFill>
            </a:endParaRPr>
          </a:p>
          <a:p>
            <a:endParaRPr lang="nl-NL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899359-8523-4D4D-B568-3FDFAF982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9C9585-DA89-4D7E-BCDF-576461A1A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C01F880-ADD4-4C38-9FF7-9D570DE66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4692" y="1445654"/>
            <a:ext cx="4159568" cy="365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901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A2FF3A-5458-495A-857C-6D2A514E9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Kamertachycardie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F62AE1-B3C1-4A06-87E1-3DA50C74E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Ventrikeltachycardie ( VT) is levensbedreigend</a:t>
            </a:r>
          </a:p>
          <a:p>
            <a:r>
              <a:rPr lang="nl-NL" dirty="0"/>
              <a:t>Kamers trekken versneld maar regelmatig samen</a:t>
            </a:r>
          </a:p>
          <a:p>
            <a:r>
              <a:rPr lang="nl-NL" dirty="0"/>
              <a:t>Hart vult zich minder met bloed en niet goed rond pompt</a:t>
            </a:r>
          </a:p>
          <a:p>
            <a:r>
              <a:rPr lang="nl-NL" dirty="0"/>
              <a:t>Kan leiden tot stilstand bloedcirculatie</a:t>
            </a:r>
          </a:p>
          <a:p>
            <a:r>
              <a:rPr lang="nl-NL" dirty="0"/>
              <a:t>Klachten: flauwvallen, bewusteloosheid </a:t>
            </a:r>
          </a:p>
          <a:p>
            <a:r>
              <a:rPr lang="nl-NL" dirty="0"/>
              <a:t>Meestal gevolg van een hartinfarct, vernauwing kransslagader, hartfalen, cardiomyopathie </a:t>
            </a:r>
          </a:p>
          <a:p>
            <a:r>
              <a:rPr lang="nl-NL" dirty="0"/>
              <a:t>Behandeling: ICD, ablatie ( via hartkatheter plekje weggebrand) </a:t>
            </a:r>
            <a:r>
              <a:rPr lang="nl-NL" dirty="0" err="1"/>
              <a:t>bétablokkers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0875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C0E08-E696-486D-9C82-C681B5B60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4476806" cy="1188720"/>
          </a:xfrm>
        </p:spPr>
        <p:txBody>
          <a:bodyPr>
            <a:normAutofit/>
          </a:bodyPr>
          <a:lstStyle/>
          <a:p>
            <a:r>
              <a:rPr lang="nl-NL" dirty="0"/>
              <a:t>kamerfibrilleren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8C2BA5-5C66-4757-942A-DCE498920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74053"/>
            <a:ext cx="4492932" cy="3263206"/>
          </a:xfrm>
        </p:spPr>
        <p:txBody>
          <a:bodyPr>
            <a:normAutofit/>
          </a:bodyPr>
          <a:lstStyle/>
          <a:p>
            <a:r>
              <a:rPr lang="nl-NL" dirty="0"/>
              <a:t>Ventrikelfibrilleren: ernstigste hartritmestoornis</a:t>
            </a:r>
          </a:p>
          <a:p>
            <a:r>
              <a:rPr lang="nl-NL" dirty="0"/>
              <a:t>Chaotisch samentrekken van kamers met als gevolg dat het  bloed niet goed in lichaam wordt gepompt</a:t>
            </a:r>
          </a:p>
          <a:p>
            <a:r>
              <a:rPr lang="nl-NL" dirty="0"/>
              <a:t>Bloedsomloop tot stilstand</a:t>
            </a:r>
          </a:p>
          <a:p>
            <a:r>
              <a:rPr lang="nl-NL" dirty="0"/>
              <a:t>Reanimatie binnen 6 min anders fatale afloop</a:t>
            </a:r>
          </a:p>
          <a:p>
            <a:endParaRPr lang="nl-NL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6533F40-045E-4E3D-9243-864CD4E58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3605" y="964692"/>
            <a:ext cx="5440680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0402EC6-D845-41B3-BEBE-CB34D9BFE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0699" y="1128683"/>
            <a:ext cx="5106493" cy="4608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Afbeeldingsresultaat voor reanimatie">
            <a:extLst>
              <a:ext uri="{FF2B5EF4-FFF2-40B4-BE49-F238E27FC236}">
                <a16:creationId xmlns:a16="http://schemas.microsoft.com/office/drawing/2014/main" id="{17D47087-165B-4957-BF9C-D0B9CABFA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217" y="1278343"/>
            <a:ext cx="4782312" cy="398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034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A722BD-D42E-4CCF-8AF3-4E870D37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969" y="2386744"/>
            <a:ext cx="5928358" cy="1645920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800"/>
              <a:t>Nog vragen?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4A317F5-B805-4F46-AD0E-BFD142E7C7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99" r="16830"/>
          <a:stretch/>
        </p:blipFill>
        <p:spPr>
          <a:xfrm>
            <a:off x="20" y="10"/>
            <a:ext cx="465427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108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C0FB78-2148-4A0F-BD9A-08385E66D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prikkelgeleiding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DD705E-F583-4C43-933B-7B9A061DB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Om bloed door lichaam te pompen trekt de hartspier samen en ontspant zich weer, deze is afhankelijk van het prikkelgeleidingssysteem.</a:t>
            </a:r>
          </a:p>
          <a:p>
            <a:r>
              <a:rPr lang="nl-NL" dirty="0"/>
              <a:t>Prikkelgeleidingssysteem: netwerk van speciale cellen in hartspier, zorgen voor een domino effect met het doorgeven van een prikkel.</a:t>
            </a:r>
          </a:p>
        </p:txBody>
      </p:sp>
    </p:spTree>
    <p:extLst>
      <p:ext uri="{BB962C8B-B14F-4D97-AF65-F5344CB8AC3E}">
        <p14:creationId xmlns:p14="http://schemas.microsoft.com/office/powerpoint/2010/main" val="191864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E2BDB3-0BDE-4C20-BDAA-AD95B3028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4476806" cy="1188720"/>
          </a:xfrm>
        </p:spPr>
        <p:txBody>
          <a:bodyPr>
            <a:normAutofit/>
          </a:bodyPr>
          <a:lstStyle/>
          <a:p>
            <a:r>
              <a:rPr lang="nl-NL" dirty="0"/>
              <a:t>prikkelgeleiding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90090B-7135-43A9-A371-65952C73F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4" y="2638044"/>
            <a:ext cx="4492932" cy="326320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NL" sz="1500"/>
              <a:t>Het prikkelgeleidingssysteem verloop via vast patroon;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NL" sz="1500"/>
              <a:t> </a:t>
            </a:r>
            <a:r>
              <a:rPr lang="nl-NL" sz="1500" err="1"/>
              <a:t>sinsusknoop</a:t>
            </a:r>
            <a:r>
              <a:rPr lang="nl-NL" sz="1500"/>
              <a:t> (tempo)geeft signaal af om samen te trekken, dit bereikt eerst de boezems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NL" sz="1500"/>
              <a:t>vervolgens komt signaal in AV-knoop ( vertraagt), bundel van His en </a:t>
            </a:r>
            <a:r>
              <a:rPr lang="nl-NL" sz="1500" err="1"/>
              <a:t>Purkinjevezels</a:t>
            </a:r>
            <a:r>
              <a:rPr lang="nl-NL" sz="1500"/>
              <a:t>,  die te saam de  kamers doen samentrekken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NL" sz="1500"/>
              <a:t>vervolgens wordt het bloed de  longslagader en aorta ingepompt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NL" sz="1500"/>
              <a:t>daarna ontstaat er een ontspanning in boezems en kamer tot volgende signaal komt.</a:t>
            </a:r>
          </a:p>
          <a:p>
            <a:pPr>
              <a:lnSpc>
                <a:spcPct val="90000"/>
              </a:lnSpc>
            </a:pPr>
            <a:endParaRPr lang="nl-NL" sz="150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6533F40-045E-4E3D-9243-864CD4E58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3605" y="964692"/>
            <a:ext cx="5440680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0402EC6-D845-41B3-BEBE-CB34D9BFE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0699" y="1128683"/>
            <a:ext cx="5106493" cy="4608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Afbeelding van het hart met sinusknoop">
            <a:extLst>
              <a:ext uri="{FF2B5EF4-FFF2-40B4-BE49-F238E27FC236}">
                <a16:creationId xmlns:a16="http://schemas.microsoft.com/office/drawing/2014/main" id="{B580C1AA-A2BC-4DA0-9B5D-7E1650D92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883" y="1293275"/>
            <a:ext cx="4768124" cy="427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200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66A4D4-049A-4389-B407-0E7091A07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049BBE-B548-468E-BBDF-3AC13657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nl-NL" dirty="0"/>
              <a:t>hartslag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0F59DD-0962-43ED-90A3-5FE642D5B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1300">
                <a:solidFill>
                  <a:srgbClr val="FFFFFF"/>
                </a:solidFill>
              </a:rPr>
              <a:t>Frequentie door autonome stelsel bepaald</a:t>
            </a:r>
          </a:p>
          <a:p>
            <a:pPr>
              <a:lnSpc>
                <a:spcPct val="90000"/>
              </a:lnSpc>
            </a:pPr>
            <a:r>
              <a:rPr lang="nl-NL" sz="1300">
                <a:solidFill>
                  <a:srgbClr val="FFFFFF"/>
                </a:solidFill>
              </a:rPr>
              <a:t>Het autonome stelsel zorgt er voor dat je hartslag sneller wordt bij inspanning en langzamer in rust, wisselt over de hele dag.</a:t>
            </a:r>
          </a:p>
          <a:p>
            <a:pPr>
              <a:lnSpc>
                <a:spcPct val="90000"/>
              </a:lnSpc>
            </a:pPr>
            <a:r>
              <a:rPr lang="nl-NL" sz="1300">
                <a:solidFill>
                  <a:srgbClr val="FFFFFF"/>
                </a:solidFill>
              </a:rPr>
              <a:t>Ook emoties kan hartslag doen verhogen: zenuwstelsel geeft prikkels af aan sinusknoop, die geeft tevens weer sneller elektrische prikkels af</a:t>
            </a:r>
          </a:p>
          <a:p>
            <a:pPr>
              <a:lnSpc>
                <a:spcPct val="90000"/>
              </a:lnSpc>
            </a:pPr>
            <a:r>
              <a:rPr lang="nl-NL" sz="1300">
                <a:solidFill>
                  <a:srgbClr val="FFFFFF"/>
                </a:solidFill>
              </a:rPr>
              <a:t>Normaal waarde in  rust bij volwassenen: 60-100 slagen p.m.</a:t>
            </a:r>
          </a:p>
          <a:p>
            <a:pPr>
              <a:lnSpc>
                <a:spcPct val="90000"/>
              </a:lnSpc>
            </a:pPr>
            <a:r>
              <a:rPr lang="nl-NL" sz="1300">
                <a:solidFill>
                  <a:srgbClr val="FFFFFF"/>
                </a:solidFill>
              </a:rPr>
              <a:t>Tachycardie: versnelde hartslag in rust meer dan 100 slagen p.m.</a:t>
            </a:r>
          </a:p>
          <a:p>
            <a:pPr>
              <a:lnSpc>
                <a:spcPct val="90000"/>
              </a:lnSpc>
            </a:pPr>
            <a:r>
              <a:rPr lang="nl-NL" sz="1300">
                <a:solidFill>
                  <a:srgbClr val="FFFFFF"/>
                </a:solidFill>
              </a:rPr>
              <a:t>Bradycardie: vertraagde hartslag in rust lager dan 60 slagen p.m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5899359-8523-4D4D-B568-3FDFAF982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E9C9585-DA89-4D7E-BCDF-576461A1A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Gerelateerde afbeelding">
            <a:extLst>
              <a:ext uri="{FF2B5EF4-FFF2-40B4-BE49-F238E27FC236}">
                <a16:creationId xmlns:a16="http://schemas.microsoft.com/office/drawing/2014/main" id="{D0A9EB7F-D91C-4CE7-A8A2-224B94D84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692" y="1918805"/>
            <a:ext cx="4159568" cy="2703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744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31D697-1D62-41BF-AF02-B172536B5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Ritme- en geleidingsstoornissen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6D6363-3FEB-421D-A887-247C3B3A8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Prikkelgeleiding goed werkt: trekt hartspier op juiste wijze samen en pompfunctie werkt optimaal</a:t>
            </a:r>
          </a:p>
          <a:p>
            <a:r>
              <a:rPr lang="nl-NL" dirty="0"/>
              <a:t>Hartkloppingen kunnen onschuldig zijn of een symptoom van een ritmestoornis</a:t>
            </a:r>
          </a:p>
          <a:p>
            <a:r>
              <a:rPr lang="nl-NL" dirty="0"/>
              <a:t>Wanneer hart in een langere periode samentrekt in een onregelmatig ritme, is er sprake van ritmestoornis (aritmie)</a:t>
            </a:r>
          </a:p>
          <a:p>
            <a:r>
              <a:rPr lang="nl-NL" dirty="0"/>
              <a:t>Geleidingsstoornis: stroomstootje wordt ergens in het hart opgehouden, hart klopt trager ( ouderdom of acuut hartinfarct)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5723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6E7ECC-855F-4CEB-82EA-5285E30A3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nl-NL" dirty="0"/>
              <a:t>Oorzaken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0E0B566-D1DA-4DCF-98AE-8A9080ACE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2247" y="2743200"/>
            <a:ext cx="2445458" cy="2996827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0E4990F-F707-4516-A1D3-55BDB80D6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68844" y="2906589"/>
            <a:ext cx="2112264" cy="2670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Afbeeldingsresultaat voor oorzaken">
            <a:extLst>
              <a:ext uri="{FF2B5EF4-FFF2-40B4-BE49-F238E27FC236}">
                <a16:creationId xmlns:a16="http://schemas.microsoft.com/office/drawing/2014/main" id="{C382377F-F9B3-4EA1-912B-2152A161E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436" y="3350073"/>
            <a:ext cx="1783080" cy="178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F63A4E-B2AC-4DEE-911A-E9EE7881A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2638044"/>
            <a:ext cx="4812792" cy="310198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dirty="0"/>
              <a:t>Oorzaken:</a:t>
            </a:r>
            <a:endParaRPr lang="nl-NL"/>
          </a:p>
          <a:p>
            <a:pPr>
              <a:lnSpc>
                <a:spcPct val="90000"/>
              </a:lnSpc>
            </a:pPr>
            <a:r>
              <a:rPr lang="nl-NL" dirty="0"/>
              <a:t>Ouderdom</a:t>
            </a:r>
            <a:endParaRPr lang="nl-NL"/>
          </a:p>
          <a:p>
            <a:pPr>
              <a:lnSpc>
                <a:spcPct val="90000"/>
              </a:lnSpc>
            </a:pPr>
            <a:r>
              <a:rPr lang="nl-NL" dirty="0"/>
              <a:t>Hyperthyreoïdie</a:t>
            </a:r>
            <a:endParaRPr lang="nl-NL"/>
          </a:p>
          <a:p>
            <a:pPr>
              <a:lnSpc>
                <a:spcPct val="90000"/>
              </a:lnSpc>
            </a:pPr>
            <a:r>
              <a:rPr lang="nl-NL" dirty="0"/>
              <a:t>Hartinfarct ( eerder doorgemaakt)</a:t>
            </a:r>
            <a:endParaRPr lang="nl-NL"/>
          </a:p>
          <a:p>
            <a:pPr>
              <a:lnSpc>
                <a:spcPct val="90000"/>
              </a:lnSpc>
            </a:pPr>
            <a:r>
              <a:rPr lang="nl-NL" dirty="0"/>
              <a:t>Hartfalen</a:t>
            </a:r>
            <a:endParaRPr lang="nl-NL"/>
          </a:p>
          <a:p>
            <a:pPr>
              <a:lnSpc>
                <a:spcPct val="90000"/>
              </a:lnSpc>
            </a:pPr>
            <a:r>
              <a:rPr lang="nl-NL" dirty="0"/>
              <a:t>Cardiomyopathie </a:t>
            </a:r>
            <a:endParaRPr lang="nl-NL"/>
          </a:p>
          <a:p>
            <a:pPr>
              <a:lnSpc>
                <a:spcPct val="90000"/>
              </a:lnSpc>
            </a:pPr>
            <a:r>
              <a:rPr lang="nl-NL" dirty="0"/>
              <a:t>Stimulerende middelen: tabak, drugs, alcohol</a:t>
            </a:r>
            <a:endParaRPr lang="nl-NL"/>
          </a:p>
          <a:p>
            <a:pPr>
              <a:lnSpc>
                <a:spcPct val="90000"/>
              </a:lnSpc>
            </a:pPr>
            <a:r>
              <a:rPr lang="nl-NL" dirty="0"/>
              <a:t>Stress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0313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A398B-8CB4-4C0C-89C6-A8AB6F78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C2599B8-47C5-40C8-897C-9355B7954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nl-NL" dirty="0"/>
              <a:t>klachten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22C5F0-246B-4999-A29D-844EA8D01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hartkloppingen</a:t>
            </a:r>
          </a:p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hartbonzen</a:t>
            </a:r>
          </a:p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hartoverslag </a:t>
            </a:r>
          </a:p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pijn op de borst</a:t>
            </a:r>
          </a:p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kortademig</a:t>
            </a:r>
          </a:p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gevoel van onbehagen, angst, misselijk, transpireren</a:t>
            </a:r>
          </a:p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duizelig</a:t>
            </a:r>
          </a:p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Neiging tot flauwvallen</a:t>
            </a:r>
          </a:p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hyperventilatie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E8345C6-0280-4226-BD83-7333BA6C3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823778-D290-4538-B146-1F73C3755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843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D2CEF00-7A51-403F-95A1-34C8D48E82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10" r="1206" b="-3"/>
          <a:stretch/>
        </p:blipFill>
        <p:spPr>
          <a:xfrm>
            <a:off x="7208520" y="1126397"/>
            <a:ext cx="3867912" cy="4288536"/>
          </a:xfrm>
          <a:prstGeom prst="rect">
            <a:avLst/>
          </a:prstGeom>
          <a:ln w="31750">
            <a:noFill/>
          </a:ln>
        </p:spPr>
      </p:pic>
    </p:spTree>
    <p:extLst>
      <p:ext uri="{BB962C8B-B14F-4D97-AF65-F5344CB8AC3E}">
        <p14:creationId xmlns:p14="http://schemas.microsoft.com/office/powerpoint/2010/main" val="1026005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CE1132-CC7F-4FF4-B8B0-E549052E9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Soorten ritmestoornissen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A7C7F2-E9C6-4164-9037-381811696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Sommige levensgevaarlijk!</a:t>
            </a:r>
          </a:p>
          <a:p>
            <a:r>
              <a:rPr lang="nl-NL" dirty="0"/>
              <a:t>Meestal onschuldig</a:t>
            </a:r>
          </a:p>
          <a:p>
            <a:r>
              <a:rPr lang="nl-NL" dirty="0"/>
              <a:t>Vraag naar overige klachten en mogelijke oorzaak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8456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66A4D4-049A-4389-B407-0E7091A07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9825F68-0795-46FA-A579-B02D3584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nl-NL" dirty="0"/>
              <a:t>Extrasystole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C24391-BD31-4E2E-B871-DADAE67E6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1700" dirty="0">
                <a:solidFill>
                  <a:srgbClr val="FFFFFF"/>
                </a:solidFill>
              </a:rPr>
              <a:t>“Hartoverslag” is meestal onschuldig</a:t>
            </a:r>
          </a:p>
          <a:p>
            <a:pPr>
              <a:lnSpc>
                <a:spcPct val="90000"/>
              </a:lnSpc>
            </a:pPr>
            <a:r>
              <a:rPr lang="nl-NL" sz="1700" dirty="0">
                <a:solidFill>
                  <a:srgbClr val="FFFFFF"/>
                </a:solidFill>
              </a:rPr>
              <a:t>Hartspiercellen kunnen spontaan een elektrische prikkel afgeven, dit kan een extra slag veroorzaken. Slag is te vroeg, door een langere pauze lijkt het alsof het hart overslaat.</a:t>
            </a:r>
          </a:p>
          <a:p>
            <a:pPr>
              <a:lnSpc>
                <a:spcPct val="90000"/>
              </a:lnSpc>
            </a:pPr>
            <a:r>
              <a:rPr lang="nl-NL" sz="1700" dirty="0">
                <a:solidFill>
                  <a:srgbClr val="FFFFFF"/>
                </a:solidFill>
              </a:rPr>
              <a:t>Meestal uitgelokt door: sterke emotie, alcohol, drugs, stress, oververmoeidheid, koffie, cola</a:t>
            </a:r>
          </a:p>
          <a:p>
            <a:pPr>
              <a:lnSpc>
                <a:spcPct val="90000"/>
              </a:lnSpc>
            </a:pPr>
            <a:r>
              <a:rPr lang="nl-NL" sz="1700" dirty="0">
                <a:solidFill>
                  <a:srgbClr val="FFFFFF"/>
                </a:solidFill>
              </a:rPr>
              <a:t>Soms gevolg van andere hartaandoening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5899359-8523-4D4D-B568-3FDFAF982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E9C9585-DA89-4D7E-BCDF-576461A1A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Afbeeldingsresultaat voor extrasystole">
            <a:extLst>
              <a:ext uri="{FF2B5EF4-FFF2-40B4-BE49-F238E27FC236}">
                <a16:creationId xmlns:a16="http://schemas.microsoft.com/office/drawing/2014/main" id="{3ED58E5C-8577-40AE-AFFD-5832856A4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692" y="2137183"/>
            <a:ext cx="4159568" cy="2266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373374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118</TotalTime>
  <Words>541</Words>
  <Application>Microsoft Office PowerPoint</Application>
  <PresentationFormat>Breedbeeld</PresentationFormat>
  <Paragraphs>78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Gill Sans MT</vt:lpstr>
      <vt:lpstr>Wingdings</vt:lpstr>
      <vt:lpstr>Pakket</vt:lpstr>
      <vt:lpstr>Hartritme- en geleidingsstoornissen</vt:lpstr>
      <vt:lpstr>prikkelgeleiding</vt:lpstr>
      <vt:lpstr>prikkelgeleiding</vt:lpstr>
      <vt:lpstr>hartslag</vt:lpstr>
      <vt:lpstr>Ritme- en geleidingsstoornissen</vt:lpstr>
      <vt:lpstr>Oorzaken</vt:lpstr>
      <vt:lpstr>klachten</vt:lpstr>
      <vt:lpstr>Soorten ritmestoornissen</vt:lpstr>
      <vt:lpstr>Extrasystole</vt:lpstr>
      <vt:lpstr>Paroxysmale supraventriculaire tachycardie</vt:lpstr>
      <vt:lpstr>atriumfibrilleren</vt:lpstr>
      <vt:lpstr>Kamertachycardie</vt:lpstr>
      <vt:lpstr>kamerfibrilleren</vt:lpstr>
      <vt:lpstr>Nog 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Hartritmestoornissen</dc:title>
  <dc:creator>Rhea Houtkruijer</dc:creator>
  <cp:lastModifiedBy>Rhea Houtkruijer</cp:lastModifiedBy>
  <cp:revision>14</cp:revision>
  <dcterms:created xsi:type="dcterms:W3CDTF">2018-12-04T16:18:49Z</dcterms:created>
  <dcterms:modified xsi:type="dcterms:W3CDTF">2018-12-04T19:21:59Z</dcterms:modified>
</cp:coreProperties>
</file>